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30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5" r:id="rId17"/>
    <p:sldId id="306" r:id="rId18"/>
    <p:sldId id="307" r:id="rId19"/>
    <p:sldId id="308" r:id="rId20"/>
    <p:sldId id="309" r:id="rId21"/>
    <p:sldId id="277" r:id="rId22"/>
    <p:sldId id="303" r:id="rId23"/>
    <p:sldId id="29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Lolley" initials="AL" lastIdx="16" clrIdx="0">
    <p:extLst>
      <p:ext uri="{19B8F6BF-5375-455C-9EA6-DF929625EA0E}">
        <p15:presenceInfo xmlns:p15="http://schemas.microsoft.com/office/powerpoint/2012/main" userId="S::alolley@hioscar.com::318e9675-e0fa-4f1a-b5cb-327274704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1" autoAdjust="0"/>
    <p:restoredTop sz="94618"/>
  </p:normalViewPr>
  <p:slideViewPr>
    <p:cSldViewPr snapToGrid="0">
      <p:cViewPr varScale="1">
        <p:scale>
          <a:sx n="137" d="100"/>
          <a:sy n="137" d="100"/>
        </p:scale>
        <p:origin x="12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5f31924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5f31924c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736514b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736514b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736514b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736514b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736514b3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736514b3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736514b3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736514b3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629bfffc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629bfffcc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685403608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685403608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e55f3e5e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e55f3e5e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28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78b1458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78b1458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651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78b1458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78b1458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708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78b14585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78b14585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5f31924c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5f31924c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78b1458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78b14585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79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581f191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581f1916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ff13d1a1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ff13d1a1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146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433116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433116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29bfffc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29bfffc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685403608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685403608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685403608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685403608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581f191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581f191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85403608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85403608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629bfffc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629bfffc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f-brokercommissions@plusoscar.com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f-brokercommisions@plusoscar.com" TargetMode="External"/><Relationship Id="rId5" Type="http://schemas.openxmlformats.org/officeDocument/2006/relationships/image" Target="../media/image28.png"/><Relationship Id="rId4" Type="http://schemas.openxmlformats.org/officeDocument/2006/relationships/hyperlink" Target="mailto:hf-brokers@plusoscar.co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hyperlink" Target="https://hioscar.zendesk.com/hc/en-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FBroker@HF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www.myahpla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yhfhp.org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1787235" y="1552275"/>
            <a:ext cx="5347855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Commissions, Reporting, BoB Management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Broker Training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2021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</p:txBody>
      </p:sp>
      <p:sp>
        <p:nvSpPr>
          <p:cNvPr id="57" name="Google Shape;57;p1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1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951" y="258873"/>
            <a:ext cx="2372326" cy="9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4">
            <a:extLst>
              <a:ext uri="{FF2B5EF4-FFF2-40B4-BE49-F238E27FC236}">
                <a16:creationId xmlns:a16="http://schemas.microsoft.com/office/drawing/2014/main" id="{33B96A46-8EA3-48FE-B678-5878F15BB9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9723" y="299273"/>
            <a:ext cx="2094575" cy="8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7A185185-B930-419A-8A6A-F1FA175D39B4}"/>
              </a:ext>
            </a:extLst>
          </p:cNvPr>
          <p:cNvSpPr txBox="1"/>
          <p:nvPr/>
        </p:nvSpPr>
        <p:spPr>
          <a:xfrm>
            <a:off x="7874109" y="4732609"/>
            <a:ext cx="537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" dirty="0"/>
              <a:t>10142021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0" y="1760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Commissions 101:  </a:t>
            </a:r>
            <a:endParaRPr dirty="0"/>
          </a:p>
        </p:txBody>
      </p:sp>
      <p:sp>
        <p:nvSpPr>
          <p:cNvPr id="165" name="Google Shape;165;p2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2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417780" y="842009"/>
            <a:ext cx="8308439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Remittance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and Family Plan Remittance will occur ~15th of each month. ACH deposits will take 2-3 business days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Advantage Plan Remittance will occur ~26th of each month. ACH deposits will take 2-3 business days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Statements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be generated monthly, and disbursed within 2 days of commissions being paid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and Family Plan Statements will be available within the broker portal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Advantage Statements will be emailed to the address on file, and will be available in the broker portal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Brokers may export their commission statements via their broker portal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 support?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Reach out to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hf-brokercommissions@plusoscar.com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5811" y="18553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Commissions Management:  </a:t>
            </a:r>
            <a:endParaRPr dirty="0"/>
          </a:p>
        </p:txBody>
      </p:sp>
      <p:sp>
        <p:nvSpPr>
          <p:cNvPr id="176" name="Google Shape;176;p2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Google Shape;178;p2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5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5567525" y="969850"/>
            <a:ext cx="485400" cy="27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 rot="5400000">
            <a:off x="4970855" y="2334188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1657" y="0"/>
            <a:ext cx="1433136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6" name="Google Shape;186;p25"/>
          <p:cNvSpPr/>
          <p:nvPr/>
        </p:nvSpPr>
        <p:spPr>
          <a:xfrm>
            <a:off x="6761650" y="866300"/>
            <a:ext cx="912900" cy="27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236955" y="4209429"/>
            <a:ext cx="4309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the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select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order to view reporting and view &amp; download statements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387575" y="16477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52295" y="210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Commissions Management: IFP  </a:t>
            </a:r>
            <a:endParaRPr dirty="0"/>
          </a:p>
        </p:txBody>
      </p:sp>
      <p:sp>
        <p:nvSpPr>
          <p:cNvPr id="195" name="Google Shape;195;p26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6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00" y="1110225"/>
            <a:ext cx="6118292" cy="3720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1" name="Google Shape;201;p26"/>
          <p:cNvSpPr/>
          <p:nvPr/>
        </p:nvSpPr>
        <p:spPr>
          <a:xfrm>
            <a:off x="311700" y="1655350"/>
            <a:ext cx="5865000" cy="32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This table displays all of your Health First commissions. Export your commission details to view more info. Commissions are paid mid-month following the premium month. </a:t>
            </a:r>
            <a:r>
              <a:rPr lang="en" sz="700" b="1">
                <a:solidFill>
                  <a:srgbClr val="434343"/>
                </a:solidFill>
              </a:rPr>
              <a:t>Paid to: </a:t>
            </a:r>
            <a:r>
              <a:rPr lang="en" sz="700">
                <a:solidFill>
                  <a:srgbClr val="434343"/>
                </a:solidFill>
              </a:rPr>
              <a:t>[Account Name]</a:t>
            </a:r>
            <a:endParaRPr sz="700">
              <a:solidFill>
                <a:srgbClr val="434343"/>
              </a:solidFill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500" y="1404900"/>
            <a:ext cx="499750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/>
          <p:nvPr/>
        </p:nvSpPr>
        <p:spPr>
          <a:xfrm>
            <a:off x="1348200" y="1399075"/>
            <a:ext cx="425100" cy="14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-25800" y="132685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-25800" y="20288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-25800" y="28667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4052450" y="26184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-25800" y="38860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429992" y="1110225"/>
            <a:ext cx="2520808" cy="254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your Line of Business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Toggle between years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Month by Month Commissions Changes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at YTD Payments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&amp; download monthly statements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50" y="1017724"/>
            <a:ext cx="6388051" cy="3780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31350" y="184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Commissions Management: MA  </a:t>
            </a:r>
            <a:endParaRPr dirty="0"/>
          </a:p>
        </p:txBody>
      </p:sp>
      <p:sp>
        <p:nvSpPr>
          <p:cNvPr id="216" name="Google Shape;216;p2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Google Shape;218;p2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9" name="Google Shape;2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325" y="1387775"/>
            <a:ext cx="537800" cy="2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/>
        </p:nvSpPr>
        <p:spPr>
          <a:xfrm>
            <a:off x="1450775" y="1424575"/>
            <a:ext cx="425100" cy="1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311700" y="1706625"/>
            <a:ext cx="6246000" cy="32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This table displays all of your Health First commissions. Export your commission details to view more info. Commissions are paid mid-month following the premium month. </a:t>
            </a:r>
            <a:r>
              <a:rPr lang="en" sz="700" b="1">
                <a:solidFill>
                  <a:srgbClr val="434343"/>
                </a:solidFill>
              </a:rPr>
              <a:t>Paid to: </a:t>
            </a:r>
            <a:r>
              <a:rPr lang="en" sz="700">
                <a:solidFill>
                  <a:srgbClr val="434343"/>
                </a:solidFill>
              </a:rPr>
              <a:t>[Account Name]</a:t>
            </a:r>
            <a:endParaRPr sz="700">
              <a:solidFill>
                <a:srgbClr val="434343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-25800" y="132685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3527750" y="221200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1350" y="28667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6726100" y="1017725"/>
            <a:ext cx="22494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your Line of Business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at YTD Payments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&amp; download monthly statements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BoB Management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118350" y="20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Locating your </a:t>
            </a:r>
            <a:r>
              <a:rPr lang="en" dirty="0" err="1"/>
              <a:t>BoB</a:t>
            </a:r>
            <a:endParaRPr dirty="0"/>
          </a:p>
        </p:txBody>
      </p:sp>
      <p:sp>
        <p:nvSpPr>
          <p:cNvPr id="238" name="Google Shape;238;p2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2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1" name="Google Shape;241;p29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2" name="Google Shape;242;p29"/>
          <p:cNvSpPr/>
          <p:nvPr/>
        </p:nvSpPr>
        <p:spPr>
          <a:xfrm>
            <a:off x="437865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499450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6150600" y="15105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view your Book of Business, select either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book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book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via the top navigation bar of the broker portal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/>
          <p:nvPr/>
        </p:nvSpPr>
        <p:spPr>
          <a:xfrm>
            <a:off x="387575" y="16477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4B9F99-7914-4549-8304-D953137E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678"/>
            <a:ext cx="6926035" cy="1589859"/>
          </a:xfrm>
          <a:prstGeom prst="rect">
            <a:avLst/>
          </a:prstGeom>
        </p:spPr>
      </p:pic>
      <p:sp>
        <p:nvSpPr>
          <p:cNvPr id="578" name="Google Shape;578;p51"/>
          <p:cNvSpPr txBox="1">
            <a:spLocks noGrp="1"/>
          </p:cNvSpPr>
          <p:nvPr>
            <p:ph type="title"/>
          </p:nvPr>
        </p:nvSpPr>
        <p:spPr>
          <a:xfrm>
            <a:off x="45810" y="2122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Managing your </a:t>
            </a:r>
            <a:r>
              <a:rPr lang="en" dirty="0" err="1"/>
              <a:t>BoB</a:t>
            </a:r>
            <a:endParaRPr dirty="0"/>
          </a:p>
        </p:txBody>
      </p:sp>
      <p:sp>
        <p:nvSpPr>
          <p:cNvPr id="579" name="Google Shape;579;p5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1" name="Google Shape;581;p5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2" name="Google Shape;58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1"/>
          <p:cNvSpPr/>
          <p:nvPr/>
        </p:nvSpPr>
        <p:spPr>
          <a:xfrm>
            <a:off x="4122100" y="1090025"/>
            <a:ext cx="1404300" cy="1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1"/>
          <p:cNvSpPr/>
          <p:nvPr/>
        </p:nvSpPr>
        <p:spPr>
          <a:xfrm>
            <a:off x="4995024" y="1381576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1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590" name="Google Shape;590;p51"/>
          <p:cNvSpPr/>
          <p:nvPr/>
        </p:nvSpPr>
        <p:spPr>
          <a:xfrm>
            <a:off x="505544" y="2169806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2</a:t>
            </a:r>
            <a:endParaRPr dirty="0"/>
          </a:p>
        </p:txBody>
      </p:sp>
      <p:sp>
        <p:nvSpPr>
          <p:cNvPr id="591" name="Google Shape;591;p51"/>
          <p:cNvSpPr/>
          <p:nvPr/>
        </p:nvSpPr>
        <p:spPr>
          <a:xfrm>
            <a:off x="4995024" y="2158017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/>
          </a:p>
        </p:txBody>
      </p:sp>
      <p:sp>
        <p:nvSpPr>
          <p:cNvPr id="19" name="Google Shape;274;p30">
            <a:extLst>
              <a:ext uri="{FF2B5EF4-FFF2-40B4-BE49-F238E27FC236}">
                <a16:creationId xmlns:a16="http://schemas.microsoft.com/office/drawing/2014/main" id="{21512536-D09C-40C6-876A-80D5F6A1D690}"/>
              </a:ext>
            </a:extLst>
          </p:cNvPr>
          <p:cNvSpPr txBox="1"/>
          <p:nvPr/>
        </p:nvSpPr>
        <p:spPr>
          <a:xfrm>
            <a:off x="2123180" y="4513025"/>
            <a:ext cx="4897639" cy="346218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/>
              <a:t>These functionalities will also be available for Medicare Advantage </a:t>
            </a:r>
            <a:r>
              <a:rPr lang="en" sz="1050" b="1" dirty="0" err="1"/>
              <a:t>BoB</a:t>
            </a:r>
            <a:r>
              <a:rPr lang="en" sz="1050" b="1" dirty="0"/>
              <a:t> </a:t>
            </a:r>
            <a:endParaRPr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859CB-F8B3-EC44-B602-7F27BD648341}"/>
              </a:ext>
            </a:extLst>
          </p:cNvPr>
          <p:cNvSpPr txBox="1"/>
          <p:nvPr/>
        </p:nvSpPr>
        <p:spPr>
          <a:xfrm>
            <a:off x="437100" y="996610"/>
            <a:ext cx="508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16DED0F-06DD-ED45-B15D-C1400B7446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708" b="33242"/>
          <a:stretch/>
        </p:blipFill>
        <p:spPr>
          <a:xfrm>
            <a:off x="381513" y="2651829"/>
            <a:ext cx="6293955" cy="1563601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FE78FDB-7D00-574C-B2E0-700D27B72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44" y="1228786"/>
            <a:ext cx="708612" cy="276801"/>
          </a:xfrm>
          <a:prstGeom prst="rect">
            <a:avLst/>
          </a:prstGeom>
        </p:spPr>
      </p:pic>
      <p:sp>
        <p:nvSpPr>
          <p:cNvPr id="592" name="Google Shape;592;p51"/>
          <p:cNvSpPr/>
          <p:nvPr/>
        </p:nvSpPr>
        <p:spPr>
          <a:xfrm>
            <a:off x="99600" y="2971004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20" name="Google Shape;266;p30">
            <a:extLst>
              <a:ext uri="{FF2B5EF4-FFF2-40B4-BE49-F238E27FC236}">
                <a16:creationId xmlns:a16="http://schemas.microsoft.com/office/drawing/2014/main" id="{E107F967-6208-764A-913D-F71ACB236D49}"/>
              </a:ext>
            </a:extLst>
          </p:cNvPr>
          <p:cNvSpPr txBox="1"/>
          <p:nvPr/>
        </p:nvSpPr>
        <p:spPr>
          <a:xfrm>
            <a:off x="6510349" y="666068"/>
            <a:ext cx="2561605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Quote &amp; enroll clients in minutes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Search by name, or filter by status to find clients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any client to view more details including plan information, dependents, contact information, billing &amp; payment history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Export your BoB to see more details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a payment on behalf of your members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agency principals: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View and manage any policies attributed to your agency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51"/>
          <p:cNvSpPr/>
          <p:nvPr/>
        </p:nvSpPr>
        <p:spPr>
          <a:xfrm>
            <a:off x="5223092" y="300747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5</a:t>
            </a:r>
            <a:endParaRPr dirty="0"/>
          </a:p>
        </p:txBody>
      </p:sp>
      <p:sp>
        <p:nvSpPr>
          <p:cNvPr id="21" name="Google Shape;262;p30">
            <a:extLst>
              <a:ext uri="{FF2B5EF4-FFF2-40B4-BE49-F238E27FC236}">
                <a16:creationId xmlns:a16="http://schemas.microsoft.com/office/drawing/2014/main" id="{89009695-AAF8-A444-B093-A01C71235628}"/>
              </a:ext>
            </a:extLst>
          </p:cNvPr>
          <p:cNvSpPr/>
          <p:nvPr/>
        </p:nvSpPr>
        <p:spPr>
          <a:xfrm>
            <a:off x="142950" y="120083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504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C70A59-5BD4-D04A-AC5B-258460350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7" t="13858"/>
          <a:stretch/>
        </p:blipFill>
        <p:spPr>
          <a:xfrm>
            <a:off x="401290" y="1060270"/>
            <a:ext cx="5733474" cy="2293831"/>
          </a:xfrm>
          <a:prstGeom prst="rect">
            <a:avLst/>
          </a:prstGeom>
        </p:spPr>
      </p:pic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0" y="1701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Managing Your Members’ Information</a:t>
            </a:r>
            <a:endParaRPr dirty="0"/>
          </a:p>
        </p:txBody>
      </p:sp>
      <p:sp>
        <p:nvSpPr>
          <p:cNvPr id="283" name="Google Shape;283;p3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5" name="Google Shape;285;p3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Google Shape;2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1"/>
          <p:cNvSpPr/>
          <p:nvPr/>
        </p:nvSpPr>
        <p:spPr>
          <a:xfrm>
            <a:off x="3811687" y="110419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1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174058" y="15473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174058" y="212997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1" name="Google Shape;301;p31"/>
          <p:cNvSpPr/>
          <p:nvPr/>
        </p:nvSpPr>
        <p:spPr>
          <a:xfrm>
            <a:off x="1931357" y="2529011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4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5808749" y="987200"/>
            <a:ext cx="2922175" cy="242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Check to see if your member is up to date on their premium balance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member information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member information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view their Digital ID Card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74;p30">
            <a:extLst>
              <a:ext uri="{FF2B5EF4-FFF2-40B4-BE49-F238E27FC236}">
                <a16:creationId xmlns:a16="http://schemas.microsoft.com/office/drawing/2014/main" id="{37967D43-34C2-42B3-AF72-A3F37A996237}"/>
              </a:ext>
            </a:extLst>
          </p:cNvPr>
          <p:cNvSpPr txBox="1"/>
          <p:nvPr/>
        </p:nvSpPr>
        <p:spPr>
          <a:xfrm>
            <a:off x="5965551" y="3346624"/>
            <a:ext cx="2608570" cy="69246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These functionalities will also be available for Medicare Advantage BoB as well</a:t>
            </a:r>
            <a:endParaRPr sz="1100" b="1" dirty="0"/>
          </a:p>
        </p:txBody>
      </p:sp>
      <p:pic>
        <p:nvPicPr>
          <p:cNvPr id="29" name="Google Shape;289;p31">
            <a:extLst>
              <a:ext uri="{FF2B5EF4-FFF2-40B4-BE49-F238E27FC236}">
                <a16:creationId xmlns:a16="http://schemas.microsoft.com/office/drawing/2014/main" id="{B2CD0086-D1B5-A242-8733-8EBF9ED482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70439"/>
          <a:stretch/>
        </p:blipFill>
        <p:spPr>
          <a:xfrm>
            <a:off x="413076" y="3265514"/>
            <a:ext cx="5238870" cy="1043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Google Shape;296;p31">
            <a:extLst>
              <a:ext uri="{FF2B5EF4-FFF2-40B4-BE49-F238E27FC236}">
                <a16:creationId xmlns:a16="http://schemas.microsoft.com/office/drawing/2014/main" id="{9B58922C-1676-5340-976F-0E5AB6E53406}"/>
              </a:ext>
            </a:extLst>
          </p:cNvPr>
          <p:cNvSpPr/>
          <p:nvPr/>
        </p:nvSpPr>
        <p:spPr>
          <a:xfrm>
            <a:off x="779163" y="3838147"/>
            <a:ext cx="953400" cy="22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rgbClr val="999999"/>
                </a:solidFill>
              </a:rPr>
              <a:t>123 River Drive</a:t>
            </a:r>
            <a:endParaRPr sz="5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rgbClr val="999999"/>
                </a:solidFill>
              </a:rPr>
              <a:t>New York, NY 10013</a:t>
            </a:r>
            <a:endParaRPr sz="500" b="1" dirty="0">
              <a:solidFill>
                <a:srgbClr val="999999"/>
              </a:solidFill>
            </a:endParaRPr>
          </a:p>
        </p:txBody>
      </p:sp>
      <p:sp>
        <p:nvSpPr>
          <p:cNvPr id="31" name="Google Shape;296;p31">
            <a:extLst>
              <a:ext uri="{FF2B5EF4-FFF2-40B4-BE49-F238E27FC236}">
                <a16:creationId xmlns:a16="http://schemas.microsoft.com/office/drawing/2014/main" id="{A3337B6C-DBC1-164F-8A8C-BC9A5612F330}"/>
              </a:ext>
            </a:extLst>
          </p:cNvPr>
          <p:cNvSpPr/>
          <p:nvPr/>
        </p:nvSpPr>
        <p:spPr>
          <a:xfrm>
            <a:off x="2992422" y="3838147"/>
            <a:ext cx="953400" cy="22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rgbClr val="999999"/>
                </a:solidFill>
              </a:rPr>
              <a:t>123 River Drive</a:t>
            </a:r>
            <a:endParaRPr sz="5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dirty="0">
                <a:solidFill>
                  <a:srgbClr val="999999"/>
                </a:solidFill>
              </a:rPr>
              <a:t>New York, NY 10013</a:t>
            </a:r>
            <a:endParaRPr sz="500" b="1" dirty="0">
              <a:solidFill>
                <a:srgbClr val="999999"/>
              </a:solidFill>
            </a:endParaRPr>
          </a:p>
        </p:txBody>
      </p:sp>
      <p:sp>
        <p:nvSpPr>
          <p:cNvPr id="32" name="Google Shape;303;p31">
            <a:extLst>
              <a:ext uri="{FF2B5EF4-FFF2-40B4-BE49-F238E27FC236}">
                <a16:creationId xmlns:a16="http://schemas.microsoft.com/office/drawing/2014/main" id="{98CB36E8-9C5D-5443-9F0F-B0570A8D7FBA}"/>
              </a:ext>
            </a:extLst>
          </p:cNvPr>
          <p:cNvSpPr/>
          <p:nvPr/>
        </p:nvSpPr>
        <p:spPr>
          <a:xfrm>
            <a:off x="1850570" y="1644030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8;p31">
            <a:extLst>
              <a:ext uri="{FF2B5EF4-FFF2-40B4-BE49-F238E27FC236}">
                <a16:creationId xmlns:a16="http://schemas.microsoft.com/office/drawing/2014/main" id="{BA7FE2C0-040C-BF40-9B2D-0625F5BD5CF9}"/>
              </a:ext>
            </a:extLst>
          </p:cNvPr>
          <p:cNvSpPr txBox="1"/>
          <p:nvPr/>
        </p:nvSpPr>
        <p:spPr>
          <a:xfrm>
            <a:off x="2340630" y="4544486"/>
            <a:ext cx="426989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200365-5B92-1746-81D6-53D262122353}"/>
              </a:ext>
            </a:extLst>
          </p:cNvPr>
          <p:cNvSpPr/>
          <p:nvPr/>
        </p:nvSpPr>
        <p:spPr>
          <a:xfrm>
            <a:off x="561863" y="1589175"/>
            <a:ext cx="482239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15;p32">
            <a:extLst>
              <a:ext uri="{FF2B5EF4-FFF2-40B4-BE49-F238E27FC236}">
                <a16:creationId xmlns:a16="http://schemas.microsoft.com/office/drawing/2014/main" id="{EDBD808F-6FF6-2845-A5EB-7E02A5EE45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868"/>
          <a:stretch/>
        </p:blipFill>
        <p:spPr>
          <a:xfrm>
            <a:off x="511558" y="1727623"/>
            <a:ext cx="5274383" cy="23947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0" y="1764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Managing your Member’s Billing Statements</a:t>
            </a:r>
            <a:endParaRPr dirty="0"/>
          </a:p>
        </p:txBody>
      </p:sp>
      <p:sp>
        <p:nvSpPr>
          <p:cNvPr id="309" name="Google Shape;309;p3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1" name="Google Shape;311;p3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Google Shape;3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2349019" y="4536097"/>
            <a:ext cx="426989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sp>
        <p:nvSpPr>
          <p:cNvPr id="318" name="Google Shape;318;p32"/>
          <p:cNvSpPr/>
          <p:nvPr/>
        </p:nvSpPr>
        <p:spPr>
          <a:xfrm>
            <a:off x="293183" y="17437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174058" y="276880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3637031" y="189659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4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5695625" y="2400479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3575235" y="3352952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6033125" y="973478"/>
            <a:ext cx="30345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billing &amp; payment information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billing statements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billing statements &amp; status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bank account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Turn on Paperless billing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payment information &amp; monthly bill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1772575" y="1586450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A6BCEAF-974B-354D-A507-08A4C1E270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01" t="9939" b="58022"/>
          <a:stretch/>
        </p:blipFill>
        <p:spPr>
          <a:xfrm>
            <a:off x="416775" y="846036"/>
            <a:ext cx="5429756" cy="872112"/>
          </a:xfrm>
          <a:prstGeom prst="rect">
            <a:avLst/>
          </a:prstGeom>
        </p:spPr>
      </p:pic>
      <p:pic>
        <p:nvPicPr>
          <p:cNvPr id="33" name="Google Shape;322;p32">
            <a:extLst>
              <a:ext uri="{FF2B5EF4-FFF2-40B4-BE49-F238E27FC236}">
                <a16:creationId xmlns:a16="http://schemas.microsoft.com/office/drawing/2014/main" id="{71C46F4B-80D5-DC45-A7E6-537A3619C94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1332" y="3258495"/>
            <a:ext cx="4022406" cy="118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" name="Google Shape;325;p32">
            <a:extLst>
              <a:ext uri="{FF2B5EF4-FFF2-40B4-BE49-F238E27FC236}">
                <a16:creationId xmlns:a16="http://schemas.microsoft.com/office/drawing/2014/main" id="{F0F55266-E3B9-F047-A78E-84448967F7C1}"/>
              </a:ext>
            </a:extLst>
          </p:cNvPr>
          <p:cNvSpPr/>
          <p:nvPr/>
        </p:nvSpPr>
        <p:spPr>
          <a:xfrm>
            <a:off x="3600125" y="3141343"/>
            <a:ext cx="219000" cy="1791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698F54-D64B-3341-893C-049DC7C45C02}"/>
              </a:ext>
            </a:extLst>
          </p:cNvPr>
          <p:cNvSpPr/>
          <p:nvPr/>
        </p:nvSpPr>
        <p:spPr>
          <a:xfrm>
            <a:off x="674033" y="1743763"/>
            <a:ext cx="851358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D7236D-ACEE-F04F-9933-F3B7EE0AFB54}"/>
              </a:ext>
            </a:extLst>
          </p:cNvPr>
          <p:cNvSpPr/>
          <p:nvPr/>
        </p:nvSpPr>
        <p:spPr>
          <a:xfrm>
            <a:off x="1013441" y="1431578"/>
            <a:ext cx="731399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326;p32">
            <a:extLst>
              <a:ext uri="{FF2B5EF4-FFF2-40B4-BE49-F238E27FC236}">
                <a16:creationId xmlns:a16="http://schemas.microsoft.com/office/drawing/2014/main" id="{B36AE603-B3DA-0C48-A20B-3F244A0148A1}"/>
              </a:ext>
            </a:extLst>
          </p:cNvPr>
          <p:cNvSpPr/>
          <p:nvPr/>
        </p:nvSpPr>
        <p:spPr>
          <a:xfrm>
            <a:off x="1772575" y="1459163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124433" y="135342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11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9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47250" y="18618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Managing your Member’s Payment History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3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3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5" name="Google Shape;3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3"/>
          <p:cNvSpPr txBox="1"/>
          <p:nvPr/>
        </p:nvSpPr>
        <p:spPr>
          <a:xfrm>
            <a:off x="2349019" y="4527708"/>
            <a:ext cx="420927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pic>
        <p:nvPicPr>
          <p:cNvPr id="339" name="Google Shape;339;p33"/>
          <p:cNvPicPr preferRelativeResize="0"/>
          <p:nvPr/>
        </p:nvPicPr>
        <p:blipFill rotWithShape="1">
          <a:blip r:embed="rId5">
            <a:alphaModFix/>
          </a:blip>
          <a:srcRect t="32434"/>
          <a:stretch/>
        </p:blipFill>
        <p:spPr>
          <a:xfrm>
            <a:off x="311700" y="1991812"/>
            <a:ext cx="5711751" cy="20554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2" name="Google Shape;342;p33"/>
          <p:cNvSpPr/>
          <p:nvPr/>
        </p:nvSpPr>
        <p:spPr>
          <a:xfrm>
            <a:off x="79275" y="257173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43" name="Google Shape;3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8800" y="2815808"/>
            <a:ext cx="4025949" cy="16091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4" name="Google Shape;344;p33"/>
          <p:cNvSpPr/>
          <p:nvPr/>
        </p:nvSpPr>
        <p:spPr>
          <a:xfrm>
            <a:off x="3970050" y="269723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6064725" y="980789"/>
            <a:ext cx="30000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payment history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payment history and status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payment amount, date, and method of payment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3611500" y="2695750"/>
            <a:ext cx="219000" cy="1791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1620175" y="1738850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18DD6-10D6-4F95-A912-1034B712D46E}"/>
              </a:ext>
            </a:extLst>
          </p:cNvPr>
          <p:cNvSpPr/>
          <p:nvPr/>
        </p:nvSpPr>
        <p:spPr>
          <a:xfrm>
            <a:off x="1242985" y="2088596"/>
            <a:ext cx="897541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4E5BE80-9E39-2F43-B025-634151C483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01" t="9939" b="58022"/>
          <a:stretch/>
        </p:blipFill>
        <p:spPr>
          <a:xfrm>
            <a:off x="285693" y="1074235"/>
            <a:ext cx="5805040" cy="932389"/>
          </a:xfrm>
          <a:prstGeom prst="rect">
            <a:avLst/>
          </a:prstGeom>
        </p:spPr>
      </p:pic>
      <p:sp>
        <p:nvSpPr>
          <p:cNvPr id="341" name="Google Shape;341;p33"/>
          <p:cNvSpPr/>
          <p:nvPr/>
        </p:nvSpPr>
        <p:spPr>
          <a:xfrm>
            <a:off x="79275" y="2031562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11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457200" y="407650"/>
            <a:ext cx="4664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Topics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7200" y="766775"/>
            <a:ext cx="6468300" cy="194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01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Get Paid Commissions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02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Setting Up Payments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03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Commissions 101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04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 err="1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BoB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 Management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0" y="16831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Managing your Member’s Payments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3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/>
          <p:nvPr/>
        </p:nvSpPr>
        <p:spPr>
          <a:xfrm>
            <a:off x="2349019" y="4536097"/>
            <a:ext cx="437056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grpSp>
        <p:nvGrpSpPr>
          <p:cNvPr id="359" name="Google Shape;359;p34"/>
          <p:cNvGrpSpPr/>
          <p:nvPr/>
        </p:nvGrpSpPr>
        <p:grpSpPr>
          <a:xfrm>
            <a:off x="5445091" y="942907"/>
            <a:ext cx="3094725" cy="3230350"/>
            <a:chOff x="356350" y="1013825"/>
            <a:chExt cx="3094725" cy="3230350"/>
          </a:xfrm>
        </p:grpSpPr>
        <p:pic>
          <p:nvPicPr>
            <p:cNvPr id="360" name="Google Shape;36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6350" y="1013825"/>
              <a:ext cx="3094725" cy="32303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361" name="Google Shape;361;p34"/>
            <p:cNvSpPr/>
            <p:nvPr/>
          </p:nvSpPr>
          <p:spPr>
            <a:xfrm>
              <a:off x="482424" y="1121075"/>
              <a:ext cx="2442481" cy="258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Make a payment for Barbara Banks</a:t>
              </a:r>
              <a:endParaRPr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DOB: X/X/XXX OSCID: OSC0000000-00</a:t>
              </a:r>
              <a:endParaRPr sz="7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7" name="Google Shape;367;p34"/>
          <p:cNvSpPr/>
          <p:nvPr/>
        </p:nvSpPr>
        <p:spPr>
          <a:xfrm rot="5400000">
            <a:off x="3805477" y="2397050"/>
            <a:ext cx="2766600" cy="2583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"/>
          <p:cNvSpPr txBox="1"/>
          <p:nvPr/>
        </p:nvSpPr>
        <p:spPr>
          <a:xfrm>
            <a:off x="374250" y="3536541"/>
            <a:ext cx="4589441" cy="8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make a payment, with the members banking/payment information, then enter the payment amount and method on behalf of your client</a:t>
            </a:r>
            <a:endParaRPr dirty="0"/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E99255-DD0A-414D-AB51-C79081C78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7" y="898859"/>
            <a:ext cx="4937004" cy="11332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13DBC0-E201-B945-B979-F2E71FF4DD16}"/>
              </a:ext>
            </a:extLst>
          </p:cNvPr>
          <p:cNvSpPr txBox="1"/>
          <p:nvPr/>
        </p:nvSpPr>
        <p:spPr>
          <a:xfrm>
            <a:off x="374250" y="869856"/>
            <a:ext cx="508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pic>
        <p:nvPicPr>
          <p:cNvPr id="30" name="Picture 2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60DE7A2-7303-6B46-9FD9-9A669B1966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08" b="33069"/>
          <a:stretch/>
        </p:blipFill>
        <p:spPr>
          <a:xfrm>
            <a:off x="195168" y="2046019"/>
            <a:ext cx="4803147" cy="1198955"/>
          </a:xfrm>
          <a:prstGeom prst="rect">
            <a:avLst/>
          </a:prstGeom>
        </p:spPr>
      </p:pic>
      <p:sp>
        <p:nvSpPr>
          <p:cNvPr id="31" name="Google Shape;368;p34">
            <a:extLst>
              <a:ext uri="{FF2B5EF4-FFF2-40B4-BE49-F238E27FC236}">
                <a16:creationId xmlns:a16="http://schemas.microsoft.com/office/drawing/2014/main" id="{FED26FA0-FEE8-4F48-8E22-6D04E1DC20B2}"/>
              </a:ext>
            </a:extLst>
          </p:cNvPr>
          <p:cNvSpPr/>
          <p:nvPr/>
        </p:nvSpPr>
        <p:spPr>
          <a:xfrm>
            <a:off x="4150441" y="2978690"/>
            <a:ext cx="635567" cy="200232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48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/>
          <p:nvPr/>
        </p:nvSpPr>
        <p:spPr>
          <a:xfrm flipH="1">
            <a:off x="3117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5"/>
          <p:cNvSpPr/>
          <p:nvPr/>
        </p:nvSpPr>
        <p:spPr>
          <a:xfrm flipH="1">
            <a:off x="47112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Oscar’s Broker Support Team is here to help</a:t>
            </a:r>
            <a:endParaRPr dirty="0"/>
          </a:p>
        </p:txBody>
      </p:sp>
      <p:sp>
        <p:nvSpPr>
          <p:cNvPr id="377" name="Google Shape;377;p3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3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0" name="Google Shape;3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5"/>
          <p:cNvSpPr txBox="1"/>
          <p:nvPr/>
        </p:nvSpPr>
        <p:spPr>
          <a:xfrm>
            <a:off x="342200" y="1616225"/>
            <a:ext cx="43380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Broker account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Appointment &amp; certification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escalations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Eligibility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4F5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Member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 &amp; 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Network/Rx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35"/>
          <p:cNvSpPr txBox="1"/>
          <p:nvPr/>
        </p:nvSpPr>
        <p:spPr>
          <a:xfrm>
            <a:off x="5752200" y="3741513"/>
            <a:ext cx="2132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877-693-6489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5524800" y="3068400"/>
            <a:ext cx="25869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hf-brokers@plusoscar.com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4737900" y="1609175"/>
            <a:ext cx="4160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Monday through Friday 8:00am - 6:00pm EST</a:t>
            </a:r>
            <a:endParaRPr sz="1500" b="1">
              <a:solidFill>
                <a:srgbClr val="081458"/>
              </a:solidFill>
            </a:endParaRPr>
          </a:p>
        </p:txBody>
      </p:sp>
      <p:pic>
        <p:nvPicPr>
          <p:cNvPr id="385" name="Google Shape;3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21" y="2027000"/>
            <a:ext cx="924859" cy="9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5"/>
          <p:cNvSpPr txBox="1"/>
          <p:nvPr/>
        </p:nvSpPr>
        <p:spPr>
          <a:xfrm>
            <a:off x="4859400" y="3367350"/>
            <a:ext cx="39177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hf-brokercommissions@plusoscar.com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7" name="Google Shape;38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0BDC0B-7D52-435C-8678-6E2C4C59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30" y="1795346"/>
            <a:ext cx="2557654" cy="2594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21" name="Google Shape;621;p5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4" name="Google Shape;6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8072" y="1730720"/>
            <a:ext cx="2821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Start at Oscar’s </a:t>
            </a:r>
            <a:r>
              <a:rPr lang="en-US" sz="1100" dirty="0">
                <a:latin typeface="Segoe UI" panose="020B0502040204020203" pitchFamily="34" charset="0"/>
                <a:hlinkClick r:id="rId7"/>
              </a:rPr>
              <a:t>Zendesk Help Center</a:t>
            </a:r>
            <a:endParaRPr lang="en-US" sz="1100" dirty="0">
              <a:latin typeface="Segoe UI" panose="020B0502040204020203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"Sign in" from the top right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D61E5-7E1A-4B45-B888-319B1798786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657" y="2395018"/>
            <a:ext cx="2889475" cy="1427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D1E98-973E-4FDF-9732-E7E7404435A6}"/>
              </a:ext>
            </a:extLst>
          </p:cNvPr>
          <p:cNvSpPr txBox="1"/>
          <p:nvPr/>
        </p:nvSpPr>
        <p:spPr>
          <a:xfrm>
            <a:off x="5853545" y="1730720"/>
            <a:ext cx="29060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A pop-up window will prompt you to sign in. If you don’t have an account, select "Sign up" next to "New to Oscar Health?" 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Submit your full name and email address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the blue "Sign up" button. Look for an email to complete account set-up.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From your inbox, look for "Welcome to Oscar Health." Click the link to complete creating your password.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You can now successfully communicate to/from, via email, with Oscar.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697A4-B175-4856-9A0E-C996599AE89C}"/>
              </a:ext>
            </a:extLst>
          </p:cNvPr>
          <p:cNvSpPr/>
          <p:nvPr/>
        </p:nvSpPr>
        <p:spPr>
          <a:xfrm>
            <a:off x="2851192" y="2386951"/>
            <a:ext cx="256334" cy="1691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98376-3DA8-4E42-9638-A46D73A82FE1}"/>
              </a:ext>
            </a:extLst>
          </p:cNvPr>
          <p:cNvSpPr/>
          <p:nvPr/>
        </p:nvSpPr>
        <p:spPr>
          <a:xfrm>
            <a:off x="4052453" y="3684599"/>
            <a:ext cx="339436" cy="2086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30FD3-2300-4BC0-B5EF-74473AEC2708}"/>
              </a:ext>
            </a:extLst>
          </p:cNvPr>
          <p:cNvSpPr txBox="1"/>
          <p:nvPr/>
        </p:nvSpPr>
        <p:spPr>
          <a:xfrm>
            <a:off x="1454699" y="949321"/>
            <a:ext cx="71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</a:rPr>
              <a:t>In order for brokers to communicate with Oscar through the designated emails provided, you will need to create an account through Zendesk. Follow the below steps.</a:t>
            </a:r>
            <a:endParaRPr lang="en-US" dirty="0"/>
          </a:p>
        </p:txBody>
      </p:sp>
      <p:sp>
        <p:nvSpPr>
          <p:cNvPr id="23" name="Google Shape;449;p39">
            <a:extLst>
              <a:ext uri="{FF2B5EF4-FFF2-40B4-BE49-F238E27FC236}">
                <a16:creationId xmlns:a16="http://schemas.microsoft.com/office/drawing/2014/main" id="{B5412906-B469-46A2-9AB8-74399BA13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Your Zendesk 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08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0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Health First Health Plans Broker Services is available:</a:t>
            </a:r>
            <a:br>
              <a:rPr lang="en" sz="2800" dirty="0">
                <a:latin typeface="+mn-lt"/>
                <a:ea typeface="Roboto"/>
                <a:cs typeface="Roboto"/>
                <a:sym typeface="Roboto"/>
              </a:rPr>
            </a:b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Monday through Friday 8:00 a.m. </a:t>
            </a:r>
            <a:r>
              <a:rPr lang="en" dirty="0">
                <a:latin typeface="+mn-lt"/>
                <a:ea typeface="Roboto"/>
                <a:cs typeface="Roboto"/>
                <a:sym typeface="Roboto"/>
              </a:rPr>
              <a:t>to </a:t>
            </a: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5:00 p.m.</a:t>
            </a:r>
            <a:endParaRPr dirty="0"/>
          </a:p>
        </p:txBody>
      </p:sp>
      <p:sp>
        <p:nvSpPr>
          <p:cNvPr id="434" name="Google Shape;434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38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8"/>
          <p:cNvSpPr txBox="1"/>
          <p:nvPr/>
        </p:nvSpPr>
        <p:spPr>
          <a:xfrm>
            <a:off x="311700" y="1814026"/>
            <a:ext cx="7572475" cy="18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For questions contact us at: </a:t>
            </a:r>
            <a:br>
              <a:rPr lang="en" sz="20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321.434.5265 or 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  <a:hlinkClick r:id="rId3"/>
              </a:rPr>
              <a:t>HFBroker@HF.org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1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Getting Started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65" y="2492960"/>
            <a:ext cx="3529332" cy="22060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1878" y="1278476"/>
            <a:ext cx="33801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website, locate the Broker Portal login page:                                       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1. </a:t>
            </a:r>
            <a:r>
              <a:rPr lang="en" dirty="0">
                <a:hlinkClick r:id="rId6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7"/>
              </a:rPr>
              <a:t>myAHPlan.com</a:t>
            </a:r>
            <a:endParaRPr lang="en" dirty="0"/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2. </a:t>
            </a:r>
            <a:r>
              <a:rPr lang="en-US" dirty="0"/>
              <a:t>C</a:t>
            </a:r>
            <a:r>
              <a:rPr lang="en" dirty="0"/>
              <a:t>lick “Login”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3. Click “Broker”</a:t>
            </a: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4. Log in</a:t>
            </a:r>
          </a:p>
          <a:p>
            <a:pPr marL="139700">
              <a:spcAft>
                <a:spcPts val="600"/>
              </a:spcAft>
              <a:buSzPts val="1400"/>
            </a:pPr>
            <a:endParaRPr lang="en" dirty="0">
              <a:solidFill>
                <a:schemeClr val="dk1"/>
              </a:solidFill>
            </a:endParaRP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Note: Google Chrome is recommended</a:t>
            </a:r>
          </a:p>
          <a:p>
            <a:pPr marL="139700" lvl="0">
              <a:spcAft>
                <a:spcPts val="600"/>
              </a:spcAft>
              <a:buSzPts val="1400"/>
            </a:pPr>
            <a:endParaRPr lang="en" dirty="0"/>
          </a:p>
        </p:txBody>
      </p:sp>
      <p:sp>
        <p:nvSpPr>
          <p:cNvPr id="24" name="Google Shape;129;p21">
            <a:extLst>
              <a:ext uri="{FF2B5EF4-FFF2-40B4-BE49-F238E27FC236}">
                <a16:creationId xmlns:a16="http://schemas.microsoft.com/office/drawing/2014/main" id="{84227A54-B126-4FDC-B008-CB01B8E79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Started – Log In</a:t>
            </a:r>
            <a:endParaRPr dirty="0"/>
          </a:p>
        </p:txBody>
      </p:sp>
      <p:pic>
        <p:nvPicPr>
          <p:cNvPr id="5" name="Picture 4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66670CAC-2039-4145-8450-BA4C1880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963" y="1243007"/>
            <a:ext cx="4018753" cy="2003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46A42-3DEF-408D-A1D8-D195E08114D2}"/>
              </a:ext>
            </a:extLst>
          </p:cNvPr>
          <p:cNvSpPr/>
          <p:nvPr/>
        </p:nvSpPr>
        <p:spPr>
          <a:xfrm>
            <a:off x="7419109" y="1433945"/>
            <a:ext cx="374073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784F4-3D39-438B-BDD1-D650B326247D}"/>
              </a:ext>
            </a:extLst>
          </p:cNvPr>
          <p:cNvSpPr/>
          <p:nvPr/>
        </p:nvSpPr>
        <p:spPr>
          <a:xfrm>
            <a:off x="7467601" y="1896515"/>
            <a:ext cx="438718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0" y="20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</a:t>
            </a:r>
            <a:endParaRPr dirty="0"/>
          </a:p>
        </p:txBody>
      </p:sp>
      <p:sp>
        <p:nvSpPr>
          <p:cNvPr id="108" name="Google Shape;108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9"/>
          <p:cNvSpPr txBox="1"/>
          <p:nvPr/>
        </p:nvSpPr>
        <p:spPr>
          <a:xfrm>
            <a:off x="6160800" y="1122250"/>
            <a:ext cx="2907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Broker Account Homepage will allow you to view and update personal details, ready to sell documents, and agency details.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387575" y="164780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5811" y="19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123" name="Google Shape;123;p2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Google Shape;125;p2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0"/>
          <p:cNvSpPr txBox="1"/>
          <p:nvPr/>
        </p:nvSpPr>
        <p:spPr>
          <a:xfrm>
            <a:off x="6160800" y="1122250"/>
            <a:ext cx="2907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My details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section will allow you to: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your personal details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Reset your password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Set marketing material preferences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Enter payment information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40375" y="195685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40375" y="189025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1</a:t>
            </a:r>
            <a:endParaRPr sz="1200" b="1">
              <a:solidFill>
                <a:schemeClr val="lt1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451400" y="1908275"/>
            <a:ext cx="1728300" cy="210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387575" y="16477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Setting Up Payments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0" y="1901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145" name="Google Shape;145;p2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2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2"/>
          <p:cNvSpPr/>
          <p:nvPr/>
        </p:nvSpPr>
        <p:spPr>
          <a:xfrm rot="5400000">
            <a:off x="1562183" y="2412782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311" y="1161211"/>
            <a:ext cx="3881974" cy="2960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0" name="Google Shape;150;p22"/>
          <p:cNvSpPr txBox="1"/>
          <p:nvPr/>
        </p:nvSpPr>
        <p:spPr>
          <a:xfrm>
            <a:off x="7093112" y="1075939"/>
            <a:ext cx="1970567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paid commissions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prompt you to enter your social security number, upload your W-9, and include your preferred payment method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917" y="1142875"/>
            <a:ext cx="2501350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4" name="Google Shape;154;p22"/>
          <p:cNvSpPr/>
          <p:nvPr/>
        </p:nvSpPr>
        <p:spPr>
          <a:xfrm>
            <a:off x="287643" y="3421676"/>
            <a:ext cx="22572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B52F1-11D3-4D22-89BB-477D2FE1ACE4}"/>
              </a:ext>
            </a:extLst>
          </p:cNvPr>
          <p:cNvSpPr txBox="1"/>
          <p:nvPr/>
        </p:nvSpPr>
        <p:spPr>
          <a:xfrm>
            <a:off x="7119706" y="3042400"/>
            <a:ext cx="1736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"/>
              </a:rPr>
              <a:t>Health First brokers will only have an ACH Direct Deposit payment method option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8141C-FA0D-7943-BCBE-2B5A2EC11AF3}"/>
              </a:ext>
            </a:extLst>
          </p:cNvPr>
          <p:cNvSpPr txBox="1"/>
          <p:nvPr/>
        </p:nvSpPr>
        <p:spPr>
          <a:xfrm>
            <a:off x="2872695" y="4221421"/>
            <a:ext cx="339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Note: if you receive commissions through an Agency, you do </a:t>
            </a:r>
            <a:r>
              <a:rPr lang="en-US" b="1" i="1" dirty="0"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 need to complete this section.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Commissions 101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1085</Words>
  <Application>Microsoft Office PowerPoint</Application>
  <PresentationFormat>On-screen Show (16:9)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Roboto</vt:lpstr>
      <vt:lpstr>Segoe UI</vt:lpstr>
      <vt:lpstr>Times New Roman</vt:lpstr>
      <vt:lpstr>Simple Light</vt:lpstr>
      <vt:lpstr>PowerPoint Presentation</vt:lpstr>
      <vt:lpstr>PowerPoint Presentation</vt:lpstr>
      <vt:lpstr>PowerPoint Presentation</vt:lpstr>
      <vt:lpstr>Getting Started – Log In</vt:lpstr>
      <vt:lpstr>Broker Account: </vt:lpstr>
      <vt:lpstr>Broker Account: My details</vt:lpstr>
      <vt:lpstr>PowerPoint Presentation</vt:lpstr>
      <vt:lpstr>Broker Account: My details</vt:lpstr>
      <vt:lpstr>PowerPoint Presentation</vt:lpstr>
      <vt:lpstr>Commissions 101:  </vt:lpstr>
      <vt:lpstr>Commissions Management:  </vt:lpstr>
      <vt:lpstr>Commissions Management: IFP  </vt:lpstr>
      <vt:lpstr>Commissions Management: MA  </vt:lpstr>
      <vt:lpstr>PowerPoint Presentation</vt:lpstr>
      <vt:lpstr>Locating your BoB</vt:lpstr>
      <vt:lpstr>Managing your BoB</vt:lpstr>
      <vt:lpstr>Managing Your Members’ Information</vt:lpstr>
      <vt:lpstr>Managing your Member’s Billing Statements</vt:lpstr>
      <vt:lpstr>Managing your Member’s Payment History </vt:lpstr>
      <vt:lpstr>Managing your Member’s Payments </vt:lpstr>
      <vt:lpstr>Oscar’s Broker Support Team is here to help</vt:lpstr>
      <vt:lpstr>Creating Your Zendesk Account</vt:lpstr>
      <vt:lpstr>Health First Health Plans Broker Services is available: Monday through Friday 8:00 a.m. to 5:00 p.m.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Dunne, Shanna</dc:creator>
  <cp:lastModifiedBy>Cole, Jennifer</cp:lastModifiedBy>
  <cp:revision>23</cp:revision>
  <dcterms:modified xsi:type="dcterms:W3CDTF">2021-10-14T12:26:37Z</dcterms:modified>
</cp:coreProperties>
</file>